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67" r:id="rId3"/>
    <p:sldId id="257" r:id="rId4"/>
    <p:sldId id="268" r:id="rId5"/>
    <p:sldId id="272" r:id="rId6"/>
    <p:sldId id="273" r:id="rId7"/>
    <p:sldId id="274" r:id="rId8"/>
    <p:sldId id="276" r:id="rId9"/>
    <p:sldId id="275" r:id="rId10"/>
    <p:sldId id="259" r:id="rId11"/>
    <p:sldId id="263" r:id="rId12"/>
    <p:sldId id="266" r:id="rId13"/>
  </p:sldIdLst>
  <p:sldSz cx="9144000" cy="5143500" type="screen16x9"/>
  <p:notesSz cx="6858000" cy="9144000"/>
  <p:embeddedFontLst>
    <p:embeddedFont>
      <p:font typeface="Lato" panose="020B0604020202020204" charset="0"/>
      <p:regular r:id="rId15"/>
      <p:bold r:id="rId16"/>
      <p:italic r:id="rId17"/>
      <p:boldItalic r:id="rId18"/>
    </p:embeddedFont>
    <p:embeddedFont>
      <p:font typeface="Liberation Serif" panose="02020603050405020304" pitchFamily="18" charset="0"/>
      <p:regular r:id="rId19"/>
      <p:bold r:id="rId20"/>
      <p:italic r:id="rId21"/>
      <p:boldItalic r:id="rId22"/>
    </p:embeddedFont>
    <p:embeddedFont>
      <p:font typeface="Oswald" panose="020B0604020202020204" charset="0"/>
      <p:regular r:id="rId23"/>
      <p:bold r:id="rId24"/>
    </p:embeddedFont>
    <p:embeddedFont>
      <p:font typeface="Raleway" panose="020B0604020202020204" charset="0"/>
      <p:regular r:id="rId25"/>
      <p:bold r:id="rId26"/>
      <p:italic r:id="rId27"/>
      <p:boldItalic r:id="rId28"/>
    </p:embeddedFont>
    <p:embeddedFont>
      <p:font typeface="Source Code Pro" panose="020B0509030403020204" pitchFamily="49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C1D22"/>
    <a:srgbClr val="004B9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4606" autoAdjust="0"/>
  </p:normalViewPr>
  <p:slideViewPr>
    <p:cSldViewPr snapToGrid="0">
      <p:cViewPr varScale="1">
        <p:scale>
          <a:sx n="122" d="100"/>
          <a:sy n="122" d="100"/>
        </p:scale>
        <p:origin x="1242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jp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26712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6f80d1f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c6f80d1f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64031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02d2ca3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02d2ca36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02d2ca3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02d2ca36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3330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02d2ca3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02d2ca36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16477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02d2ca3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02d2ca36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9794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0add2ebeb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0add2ebeb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73613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0add2ebeb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0add2ebeb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9616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0add2ebeb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0add2ebeb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fr-FR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SetItem</a:t>
            </a:r>
            <a:r>
              <a:rPr lang="fr-FR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()</a:t>
            </a:r>
          </a:p>
          <a:p>
            <a:r>
              <a:rPr lang="fr-FR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getItem</a:t>
            </a:r>
            <a:r>
              <a:rPr lang="fr-FR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()</a:t>
            </a: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fr-FR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0779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0add2ebeb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0add2ebeb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1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1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5" name="Google Shape;65;p1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6" name="Google Shape;66;p14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70;p15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15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6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6" name="Google Shape;76;p16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7" name="Google Shape;77;p1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" name="Google Shape;82;p17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3" name="Google Shape;83;p17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4" name="Google Shape;84;p1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Google Shape;93;p19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" name="Google Shape;98;p2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p22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0" name="Google Shape;110;p2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p22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Google Shape;114;p2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Google Shape;115;p2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Google Shape;116;p23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23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developer.mozilla.org/fr/XMLHttpRequest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7E44CEB-7AC8-4EC6-B47E-3BD84D42F9C0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F0F3AD-3B07-4FF9-B6ED-99B3FA1C2AD7}"/>
              </a:ext>
            </a:extLst>
          </p:cNvPr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C4F4A74-66E9-4B0E-A787-102C5DD2F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775" y="3812493"/>
            <a:ext cx="1695450" cy="1274978"/>
          </a:xfrm>
          <a:prstGeom prst="rect">
            <a:avLst/>
          </a:prstGeom>
        </p:spPr>
      </p:pic>
      <p:sp>
        <p:nvSpPr>
          <p:cNvPr id="10" name="Google Shape;126;p25">
            <a:extLst>
              <a:ext uri="{FF2B5EF4-FFF2-40B4-BE49-F238E27FC236}">
                <a16:creationId xmlns:a16="http://schemas.microsoft.com/office/drawing/2014/main" id="{12A557AA-CCD0-4421-ADC1-9E4B051DAA2D}"/>
              </a:ext>
            </a:extLst>
          </p:cNvPr>
          <p:cNvSpPr txBox="1">
            <a:spLocks/>
          </p:cNvSpPr>
          <p:nvPr/>
        </p:nvSpPr>
        <p:spPr>
          <a:xfrm>
            <a:off x="5091900" y="8766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  <a:def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lphaLcPeriod"/>
              <a:defRPr sz="9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romanL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lphaL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romanL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lphaL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"/>
              <a:buAutoNum type="romanL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>
              <a:buFont typeface="Lato"/>
              <a:buNone/>
            </a:pPr>
            <a:r>
              <a:rPr lang="fr-FR" sz="1200" b="1" dirty="0"/>
              <a:t>Plan</a:t>
            </a:r>
          </a:p>
          <a:p>
            <a:pPr marL="0" indent="0" algn="ctr">
              <a:buFont typeface="Lato"/>
              <a:buNone/>
            </a:pPr>
            <a:endParaRPr lang="fr-FR" sz="900" b="1" dirty="0"/>
          </a:p>
          <a:p>
            <a:pPr marL="0" indent="0">
              <a:buFont typeface="Lato"/>
              <a:buNone/>
            </a:pPr>
            <a:r>
              <a:rPr lang="fr-FR" sz="1100" dirty="0"/>
              <a:t>I] Le rôle de développeur Front-end</a:t>
            </a:r>
          </a:p>
          <a:p>
            <a:pPr lvl="1" indent="-285750">
              <a:buSzPts val="900"/>
              <a:buFont typeface="+mj-lt"/>
              <a:buAutoNum type="arabicPeriod"/>
            </a:pPr>
            <a:r>
              <a:rPr lang="fr-FR" dirty="0"/>
              <a:t>Un collaborateur technique</a:t>
            </a:r>
          </a:p>
          <a:p>
            <a:pPr lvl="1" indent="-285750">
              <a:buSzPts val="900"/>
              <a:buFont typeface="+mj-lt"/>
              <a:buAutoNum type="arabicPeriod"/>
            </a:pPr>
            <a:r>
              <a:rPr lang="fr-FR" dirty="0"/>
              <a:t>Description des attendues</a:t>
            </a:r>
          </a:p>
          <a:p>
            <a:pPr lvl="1" indent="-285750">
              <a:buSzPts val="900"/>
              <a:buAutoNum type="arabicPeriod"/>
            </a:pPr>
            <a:r>
              <a:rPr lang="fr-FR" dirty="0"/>
              <a:t>Carte de location de vélos un projet front-end</a:t>
            </a:r>
          </a:p>
          <a:p>
            <a:pPr marL="0" indent="0">
              <a:spcBef>
                <a:spcPts val="1600"/>
              </a:spcBef>
              <a:buFont typeface="Lato"/>
              <a:buNone/>
            </a:pPr>
            <a:r>
              <a:rPr lang="fr-FR" sz="1100" dirty="0"/>
              <a:t>II] Difficultés rencontrées et leurs résolutions</a:t>
            </a:r>
          </a:p>
          <a:p>
            <a:pPr lvl="1" indent="-285750">
              <a:buSzPts val="900"/>
              <a:buFont typeface="+mj-lt"/>
              <a:buAutoNum type="arabicPeriod"/>
            </a:pPr>
            <a:r>
              <a:rPr lang="fr-FR" dirty="0"/>
              <a:t>La Programmation Orientée Objet (POO)</a:t>
            </a:r>
          </a:p>
          <a:p>
            <a:pPr lvl="1" indent="-285750">
              <a:buSzPts val="900"/>
              <a:buAutoNum type="arabicPeriod"/>
            </a:pPr>
            <a:r>
              <a:rPr lang="fr-FR" dirty="0"/>
              <a:t>Les appels AJAX</a:t>
            </a:r>
          </a:p>
          <a:p>
            <a:pPr lvl="1" indent="-285750">
              <a:buSzPts val="900"/>
              <a:buAutoNum type="arabicPeriod"/>
            </a:pPr>
            <a:r>
              <a:rPr lang="fr-FR" dirty="0" err="1"/>
              <a:t>localStorage</a:t>
            </a:r>
            <a:r>
              <a:rPr lang="fr-FR" dirty="0"/>
              <a:t>() et </a:t>
            </a:r>
            <a:r>
              <a:rPr lang="fr-FR" dirty="0" err="1"/>
              <a:t>sessionStorage</a:t>
            </a:r>
            <a:r>
              <a:rPr lang="fr-FR" dirty="0"/>
              <a:t>()</a:t>
            </a:r>
          </a:p>
          <a:p>
            <a:pPr marL="0" indent="0">
              <a:spcBef>
                <a:spcPts val="1600"/>
              </a:spcBef>
              <a:buFont typeface="Lato"/>
              <a:buNone/>
            </a:pPr>
            <a:r>
              <a:rPr lang="fr-FR" sz="1100" dirty="0"/>
              <a:t>III] Perspectives d’amélioration du site</a:t>
            </a:r>
          </a:p>
          <a:p>
            <a:pPr lvl="1" indent="-285750">
              <a:buSzPts val="900"/>
              <a:buFont typeface="+mj-lt"/>
              <a:buAutoNum type="arabicPeriod"/>
            </a:pPr>
            <a:r>
              <a:rPr lang="fr-FR" dirty="0"/>
              <a:t>PHP / Node.js</a:t>
            </a:r>
          </a:p>
          <a:p>
            <a:pPr lvl="1" indent="-285750">
              <a:buSzPts val="900"/>
              <a:buAutoNum type="arabicPeriod"/>
            </a:pPr>
            <a:r>
              <a:rPr lang="fr-FR" dirty="0"/>
              <a:t>BDD</a:t>
            </a:r>
          </a:p>
          <a:p>
            <a:pPr lvl="1" indent="-285750">
              <a:buSzPts val="900"/>
              <a:buAutoNum type="arabicPeriod"/>
            </a:pPr>
            <a:endParaRPr lang="fr-FR" dirty="0"/>
          </a:p>
          <a:p>
            <a:pPr lvl="1" indent="-285750">
              <a:buSzPts val="900"/>
              <a:buAutoNum type="arabicPeriod"/>
            </a:pPr>
            <a:endParaRPr lang="fr-FR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Lato"/>
              <a:buNone/>
            </a:pPr>
            <a:endParaRPr lang="fr-FR" sz="900" dirty="0"/>
          </a:p>
        </p:txBody>
      </p:sp>
      <p:sp>
        <p:nvSpPr>
          <p:cNvPr id="9" name="Google Shape;125;p25">
            <a:extLst>
              <a:ext uri="{FF2B5EF4-FFF2-40B4-BE49-F238E27FC236}">
                <a16:creationId xmlns:a16="http://schemas.microsoft.com/office/drawing/2014/main" id="{BED05CE0-8E41-46AB-93F6-592C3DCB574F}"/>
              </a:ext>
            </a:extLst>
          </p:cNvPr>
          <p:cNvSpPr txBox="1">
            <a:spLocks/>
          </p:cNvSpPr>
          <p:nvPr/>
        </p:nvSpPr>
        <p:spPr>
          <a:xfrm>
            <a:off x="265500" y="0"/>
            <a:ext cx="4045200" cy="40610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1800">
                <a:solidFill>
                  <a:srgbClr val="FF0000"/>
                </a:solidFill>
              </a:rPr>
              <a:t>Vincent CHAMPAGNAT </a:t>
            </a:r>
          </a:p>
          <a:p>
            <a:pPr algn="ctr"/>
            <a:r>
              <a:rPr lang="fr-FR" sz="1800">
                <a:solidFill>
                  <a:srgbClr val="FF0000"/>
                </a:solidFill>
              </a:rPr>
              <a:t>- </a:t>
            </a:r>
          </a:p>
          <a:p>
            <a:pPr algn="ctr"/>
            <a:r>
              <a:rPr lang="fr-FR" sz="1800">
                <a:solidFill>
                  <a:schemeClr val="bg2"/>
                </a:solidFill>
              </a:rPr>
              <a:t>Soutenance Projet 3 : Créer une carte interactive de location de vélos</a:t>
            </a:r>
            <a:endParaRPr lang="fr-FR" sz="1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491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34;p26">
            <a:extLst>
              <a:ext uri="{FF2B5EF4-FFF2-40B4-BE49-F238E27FC236}">
                <a16:creationId xmlns:a16="http://schemas.microsoft.com/office/drawing/2014/main" id="{80DB01CD-1433-4E36-A6B6-191A203EBE03}"/>
              </a:ext>
            </a:extLst>
          </p:cNvPr>
          <p:cNvSpPr/>
          <p:nvPr/>
        </p:nvSpPr>
        <p:spPr>
          <a:xfrm>
            <a:off x="7625" y="7625"/>
            <a:ext cx="9144000" cy="957000"/>
          </a:xfrm>
          <a:prstGeom prst="rect">
            <a:avLst/>
          </a:prstGeom>
          <a:solidFill>
            <a:srgbClr val="004B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219;p33">
            <a:extLst>
              <a:ext uri="{FF2B5EF4-FFF2-40B4-BE49-F238E27FC236}">
                <a16:creationId xmlns:a16="http://schemas.microsoft.com/office/drawing/2014/main" id="{6AD48226-D053-484D-8F53-7F095766C8A3}"/>
              </a:ext>
            </a:extLst>
          </p:cNvPr>
          <p:cNvSpPr txBox="1"/>
          <p:nvPr/>
        </p:nvSpPr>
        <p:spPr>
          <a:xfrm>
            <a:off x="15275" y="210450"/>
            <a:ext cx="9144000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fr-FR" sz="18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fr" sz="18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Perspectives d’amélioration</a:t>
            </a:r>
            <a:endParaRPr sz="1800" b="1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247730E-F214-403C-A100-556971BBBA61}"/>
              </a:ext>
            </a:extLst>
          </p:cNvPr>
          <p:cNvSpPr txBox="1"/>
          <p:nvPr/>
        </p:nvSpPr>
        <p:spPr>
          <a:xfrm>
            <a:off x="103909" y="609599"/>
            <a:ext cx="581891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Utilisation de PHP ou de Node.js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Création et gestion de la 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Stocker les données utilisateurs : noms, réservations…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Possibilité de louer un vélo de date à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E-boutique : achat de casques de vélos et de protections divers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Formulaire pour contacter l’équipe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Implémentation d’une messagerie instantanée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Afficher des offres promotionnelles </a:t>
            </a:r>
          </a:p>
        </p:txBody>
      </p:sp>
      <p:pic>
        <p:nvPicPr>
          <p:cNvPr id="2050" name="Picture 2" descr="Résultat de recherche d'images pour &quot;amélioration site développement&quot;">
            <a:extLst>
              <a:ext uri="{FF2B5EF4-FFF2-40B4-BE49-F238E27FC236}">
                <a16:creationId xmlns:a16="http://schemas.microsoft.com/office/drawing/2014/main" id="{073DD3F4-B41F-4D03-A12D-3DBC0F9DF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3726" y="2197572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7E44CEB-7AC8-4EC6-B47E-3BD84D42F9C0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F0F3AD-3B07-4FF9-B6ED-99B3FA1C2AD7}"/>
              </a:ext>
            </a:extLst>
          </p:cNvPr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Google Shape;226;p34">
            <a:extLst>
              <a:ext uri="{FF2B5EF4-FFF2-40B4-BE49-F238E27FC236}">
                <a16:creationId xmlns:a16="http://schemas.microsoft.com/office/drawing/2014/main" id="{BCB1FF40-5DF9-461D-84D9-9E426EE16CFD}"/>
              </a:ext>
            </a:extLst>
          </p:cNvPr>
          <p:cNvSpPr txBox="1">
            <a:spLocks/>
          </p:cNvSpPr>
          <p:nvPr/>
        </p:nvSpPr>
        <p:spPr>
          <a:xfrm>
            <a:off x="265500" y="0"/>
            <a:ext cx="4045200" cy="32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1800" u="sng" dirty="0">
                <a:solidFill>
                  <a:srgbClr val="004B98"/>
                </a:solidFill>
              </a:rPr>
              <a:t>Merci pour votre attention !</a:t>
            </a:r>
          </a:p>
          <a:p>
            <a:pPr algn="ctr"/>
            <a:endParaRPr lang="fr-FR" sz="1800" dirty="0"/>
          </a:p>
          <a:p>
            <a:pPr algn="ctr"/>
            <a:endParaRPr lang="fr-FR" sz="1800" dirty="0"/>
          </a:p>
          <a:p>
            <a:pPr algn="ctr"/>
            <a:endParaRPr lang="fr-FR" sz="1800" dirty="0"/>
          </a:p>
          <a:p>
            <a:pPr algn="ctr"/>
            <a:endParaRPr lang="fr-FR" sz="1800" dirty="0"/>
          </a:p>
          <a:p>
            <a:pPr algn="ctr"/>
            <a:endParaRPr lang="fr-FR" sz="1800" dirty="0"/>
          </a:p>
          <a:p>
            <a:pPr algn="ctr"/>
            <a:r>
              <a:rPr lang="fr-FR" sz="1800" dirty="0"/>
              <a:t>Place aux questions / réponses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C4F4A74-66E9-4B0E-A787-102C5DD2F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775" y="3812493"/>
            <a:ext cx="1695450" cy="1274978"/>
          </a:xfrm>
          <a:prstGeom prst="rect">
            <a:avLst/>
          </a:prstGeom>
        </p:spPr>
      </p:pic>
      <p:sp>
        <p:nvSpPr>
          <p:cNvPr id="10" name="Google Shape;126;p25">
            <a:extLst>
              <a:ext uri="{FF2B5EF4-FFF2-40B4-BE49-F238E27FC236}">
                <a16:creationId xmlns:a16="http://schemas.microsoft.com/office/drawing/2014/main" id="{286DF8A6-CE7B-4338-839B-33CB6E53D1FA}"/>
              </a:ext>
            </a:extLst>
          </p:cNvPr>
          <p:cNvSpPr txBox="1">
            <a:spLocks/>
          </p:cNvSpPr>
          <p:nvPr/>
        </p:nvSpPr>
        <p:spPr>
          <a:xfrm>
            <a:off x="5091900" y="8766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AutoNum type="arabicPeriod"/>
              <a:def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lphaLcPeriod"/>
              <a:defRPr sz="9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romanL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lphaL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romanL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lphaL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"/>
              <a:buAutoNum type="romanLcPeriod"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>
              <a:buFont typeface="Lato"/>
              <a:buNone/>
            </a:pPr>
            <a:r>
              <a:rPr lang="fr-FR" sz="1200" b="1" dirty="0"/>
              <a:t>Plan</a:t>
            </a:r>
          </a:p>
          <a:p>
            <a:pPr marL="0" indent="0" algn="ctr">
              <a:buFont typeface="Lato"/>
              <a:buNone/>
            </a:pPr>
            <a:endParaRPr lang="fr-FR" sz="900" b="1" dirty="0"/>
          </a:p>
          <a:p>
            <a:pPr marL="0" indent="0">
              <a:buFont typeface="Lato"/>
              <a:buNone/>
            </a:pPr>
            <a:r>
              <a:rPr lang="fr-FR" sz="1100" dirty="0"/>
              <a:t>I] Le rôle de développeur Front-end</a:t>
            </a:r>
          </a:p>
          <a:p>
            <a:pPr lvl="1" indent="-285750">
              <a:buSzPts val="900"/>
            </a:pPr>
            <a:r>
              <a:rPr lang="fr-FR" dirty="0"/>
              <a:t>Un collaborateur technique</a:t>
            </a:r>
          </a:p>
          <a:p>
            <a:pPr lvl="1" indent="-285750">
              <a:buSzPts val="900"/>
            </a:pPr>
            <a:r>
              <a:rPr lang="fr-FR" dirty="0"/>
              <a:t>Carte de location de vélos un projet front-end</a:t>
            </a:r>
          </a:p>
          <a:p>
            <a:pPr marL="0" indent="0">
              <a:spcBef>
                <a:spcPts val="1600"/>
              </a:spcBef>
              <a:buFont typeface="Lato"/>
              <a:buNone/>
            </a:pPr>
            <a:r>
              <a:rPr lang="fr-FR" sz="1100" dirty="0"/>
              <a:t>II] Difficultés rencontrées et leurs résolutions</a:t>
            </a:r>
          </a:p>
          <a:p>
            <a:pPr lvl="1" indent="-285750">
              <a:buSzPts val="900"/>
            </a:pPr>
            <a:r>
              <a:rPr lang="fr-FR" dirty="0"/>
              <a:t>La Programmation Orientée Objet (POO)</a:t>
            </a:r>
          </a:p>
          <a:p>
            <a:pPr lvl="1" indent="-285750">
              <a:buSzPts val="900"/>
            </a:pPr>
            <a:r>
              <a:rPr lang="fr-FR" dirty="0"/>
              <a:t>Les appels AJAX</a:t>
            </a:r>
          </a:p>
          <a:p>
            <a:pPr lvl="1" indent="-285750">
              <a:buSzPts val="900"/>
            </a:pPr>
            <a:r>
              <a:rPr lang="fr-FR" dirty="0" err="1"/>
              <a:t>localStorage</a:t>
            </a:r>
            <a:r>
              <a:rPr lang="fr-FR" dirty="0"/>
              <a:t>() et </a:t>
            </a:r>
            <a:r>
              <a:rPr lang="fr-FR" dirty="0" err="1"/>
              <a:t>sessionStorage</a:t>
            </a:r>
            <a:r>
              <a:rPr lang="fr-FR" dirty="0"/>
              <a:t>()</a:t>
            </a:r>
          </a:p>
          <a:p>
            <a:pPr marL="0" indent="0">
              <a:spcBef>
                <a:spcPts val="1600"/>
              </a:spcBef>
              <a:buFont typeface="Lato"/>
              <a:buNone/>
            </a:pPr>
            <a:r>
              <a:rPr lang="fr-FR" sz="1100" dirty="0"/>
              <a:t>III] Perspectives d’amélioration du site</a:t>
            </a:r>
          </a:p>
          <a:p>
            <a:pPr lvl="1" indent="-285750">
              <a:buSzPts val="900"/>
            </a:pPr>
            <a:r>
              <a:rPr lang="fr-FR" dirty="0"/>
              <a:t>PHP / Node.js</a:t>
            </a:r>
          </a:p>
          <a:p>
            <a:pPr lvl="1" indent="-285750">
              <a:buSzPts val="900"/>
            </a:pPr>
            <a:r>
              <a:rPr lang="fr-FR" dirty="0"/>
              <a:t>BDD</a:t>
            </a:r>
          </a:p>
          <a:p>
            <a:pPr lvl="1" indent="-285750">
              <a:buSzPts val="900"/>
            </a:pPr>
            <a:endParaRPr lang="fr-FR" dirty="0"/>
          </a:p>
          <a:p>
            <a:pPr lvl="1" indent="-285750">
              <a:buSzPts val="900"/>
            </a:pPr>
            <a:endParaRPr lang="fr-FR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Lato"/>
              <a:buNone/>
            </a:pPr>
            <a:endParaRPr lang="fr-FR" sz="900" dirty="0"/>
          </a:p>
        </p:txBody>
      </p:sp>
    </p:spTree>
    <p:extLst>
      <p:ext uri="{BB962C8B-B14F-4D97-AF65-F5344CB8AC3E}">
        <p14:creationId xmlns:p14="http://schemas.microsoft.com/office/powerpoint/2010/main" val="3879380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lipart, texte&#10;&#10;Description générée automatiquement">
            <a:extLst>
              <a:ext uri="{FF2B5EF4-FFF2-40B4-BE49-F238E27FC236}">
                <a16:creationId xmlns:a16="http://schemas.microsoft.com/office/drawing/2014/main" id="{D3BBFEE3-28C0-4B9A-8991-099F6FCE1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1822" y="3421024"/>
            <a:ext cx="3062177" cy="1722475"/>
          </a:xfrm>
          <a:prstGeom prst="rect">
            <a:avLst/>
          </a:prstGeom>
        </p:spPr>
      </p:pic>
      <p:sp>
        <p:nvSpPr>
          <p:cNvPr id="135" name="Google Shape;135;p26"/>
          <p:cNvSpPr txBox="1"/>
          <p:nvPr/>
        </p:nvSpPr>
        <p:spPr>
          <a:xfrm>
            <a:off x="15275" y="210450"/>
            <a:ext cx="9144000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Le rôle </a:t>
            </a:r>
            <a:r>
              <a:rPr lang="fr-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développeur front-end</a:t>
            </a:r>
            <a:endParaRPr b="1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" name="Google Shape;134;p26">
            <a:extLst>
              <a:ext uri="{FF2B5EF4-FFF2-40B4-BE49-F238E27FC236}">
                <a16:creationId xmlns:a16="http://schemas.microsoft.com/office/drawing/2014/main" id="{86B24670-DF9E-4A5F-987F-6F2460F9F1B9}"/>
              </a:ext>
            </a:extLst>
          </p:cNvPr>
          <p:cNvSpPr/>
          <p:nvPr/>
        </p:nvSpPr>
        <p:spPr>
          <a:xfrm>
            <a:off x="7625" y="7625"/>
            <a:ext cx="9144000" cy="650466"/>
          </a:xfrm>
          <a:prstGeom prst="rect">
            <a:avLst/>
          </a:prstGeom>
          <a:solidFill>
            <a:srgbClr val="004B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3" name="Google Shape;13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5" y="7626"/>
            <a:ext cx="708301" cy="650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3;p26">
            <a:extLst>
              <a:ext uri="{FF2B5EF4-FFF2-40B4-BE49-F238E27FC236}">
                <a16:creationId xmlns:a16="http://schemas.microsoft.com/office/drawing/2014/main" id="{7D2DC48F-FBC9-49A4-9A84-16C4B4C1C63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5" y="7626"/>
            <a:ext cx="708301" cy="65046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7B9B153-0760-4A98-88CF-BA3D928CF510}"/>
              </a:ext>
            </a:extLst>
          </p:cNvPr>
          <p:cNvSpPr/>
          <p:nvPr/>
        </p:nvSpPr>
        <p:spPr>
          <a:xfrm>
            <a:off x="4594925" y="7624"/>
            <a:ext cx="4572000" cy="650466"/>
          </a:xfrm>
          <a:prstGeom prst="rect">
            <a:avLst/>
          </a:prstGeom>
          <a:solidFill>
            <a:srgbClr val="DC1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1) Un collaborateur technique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5" name="Google Shape;135;p26">
            <a:extLst>
              <a:ext uri="{FF2B5EF4-FFF2-40B4-BE49-F238E27FC236}">
                <a16:creationId xmlns:a16="http://schemas.microsoft.com/office/drawing/2014/main" id="{FC94333C-285C-4DAE-A848-624A7449AF84}"/>
              </a:ext>
            </a:extLst>
          </p:cNvPr>
          <p:cNvSpPr txBox="1"/>
          <p:nvPr/>
        </p:nvSpPr>
        <p:spPr>
          <a:xfrm>
            <a:off x="937541" y="119025"/>
            <a:ext cx="3435769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</a:t>
            </a:r>
            <a:r>
              <a:rPr lang="fr-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 rôle de développeur Front-End</a:t>
            </a:r>
            <a:endParaRPr b="1" dirty="0">
              <a:solidFill>
                <a:srgbClr val="DC1D2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F3C3E5-9945-47E8-8937-1F44E7F34D79}"/>
              </a:ext>
            </a:extLst>
          </p:cNvPr>
          <p:cNvSpPr/>
          <p:nvPr/>
        </p:nvSpPr>
        <p:spPr>
          <a:xfrm>
            <a:off x="-1" y="1017479"/>
            <a:ext cx="916692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Comment se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positionne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t-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il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?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algn="just"/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ne place entre l’intégrateur et le développeur </a:t>
            </a:r>
            <a:r>
              <a:rPr lang="fr-FR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back-end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fr-FR" sz="1600" kern="150" dirty="0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Collabore avec l’équipe technique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fr-FR" sz="1600" kern="150" dirty="0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Maîtrise les subtilités du CSS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Ma</a:t>
            </a:r>
            <a:r>
              <a:rPr lang="en-US" sz="1600" kern="150" dirty="0" err="1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nip</a:t>
            </a:r>
            <a:r>
              <a:rPr lang="fr-FR" sz="1600" kern="150" dirty="0" err="1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ule</a:t>
            </a:r>
            <a:r>
              <a:rPr lang="fr-FR" sz="1600" kern="150" dirty="0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élément du DOM en JS pour réaliser les animations + ou </a:t>
            </a:r>
            <a:r>
              <a:rPr lang="fr-FR" sz="1600" kern="150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– complexes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S</a:t>
            </a:r>
            <a:r>
              <a:rPr lang="fr-FR" sz="1600" kern="150" dirty="0" err="1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tructure</a:t>
            </a:r>
            <a:r>
              <a:rPr lang="fr-FR" sz="1600" kern="150" dirty="0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le contenu pour le SEO 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algn="just"/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algn="just"/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Tâches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opérationnelles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: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algn="just"/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fr-FR" sz="1600" kern="150" dirty="0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Créer des interfaces front-end 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fr-FR" sz="1600" kern="150" dirty="0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P</a:t>
            </a:r>
            <a:r>
              <a:rPr lang="en-US" sz="1600" kern="150" dirty="0" err="1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résenter</a:t>
            </a:r>
            <a:r>
              <a:rPr lang="en-US" sz="1600" kern="150" dirty="0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le </a:t>
            </a:r>
            <a:r>
              <a:rPr lang="en-US" sz="1600" kern="150" dirty="0" err="1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contenu</a:t>
            </a:r>
            <a:r>
              <a:rPr lang="en-US" sz="1600" kern="150" dirty="0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géré</a:t>
            </a:r>
            <a:r>
              <a:rPr lang="en-US" sz="1600" kern="150" dirty="0">
                <a:highlight>
                  <a:srgbClr val="FFFFFF"/>
                </a:highlight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par les API 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Utiliser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des framework</a:t>
            </a:r>
            <a:endParaRPr lang="fr-FR" sz="1600" kern="150" dirty="0">
              <a:effectLst/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/>
        </p:nvSpPr>
        <p:spPr>
          <a:xfrm>
            <a:off x="15275" y="210450"/>
            <a:ext cx="9144000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Le rôle </a:t>
            </a:r>
            <a:r>
              <a:rPr lang="fr-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développeur front-end</a:t>
            </a:r>
            <a:endParaRPr b="1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" name="Google Shape;134;p26">
            <a:extLst>
              <a:ext uri="{FF2B5EF4-FFF2-40B4-BE49-F238E27FC236}">
                <a16:creationId xmlns:a16="http://schemas.microsoft.com/office/drawing/2014/main" id="{86B24670-DF9E-4A5F-987F-6F2460F9F1B9}"/>
              </a:ext>
            </a:extLst>
          </p:cNvPr>
          <p:cNvSpPr/>
          <p:nvPr/>
        </p:nvSpPr>
        <p:spPr>
          <a:xfrm>
            <a:off x="7625" y="7625"/>
            <a:ext cx="9144000" cy="650466"/>
          </a:xfrm>
          <a:prstGeom prst="rect">
            <a:avLst/>
          </a:prstGeom>
          <a:solidFill>
            <a:srgbClr val="004B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Google Shape;133;p26">
            <a:extLst>
              <a:ext uri="{FF2B5EF4-FFF2-40B4-BE49-F238E27FC236}">
                <a16:creationId xmlns:a16="http://schemas.microsoft.com/office/drawing/2014/main" id="{D07C399C-6629-4474-B1E0-8819443029F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5" y="7626"/>
            <a:ext cx="708301" cy="650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3;p26">
            <a:extLst>
              <a:ext uri="{FF2B5EF4-FFF2-40B4-BE49-F238E27FC236}">
                <a16:creationId xmlns:a16="http://schemas.microsoft.com/office/drawing/2014/main" id="{3FBBAB27-C101-4207-BC6D-49B863A64C3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5" y="7626"/>
            <a:ext cx="708301" cy="65046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4032910-55B2-4240-BAE6-49912C6237EF}"/>
              </a:ext>
            </a:extLst>
          </p:cNvPr>
          <p:cNvSpPr/>
          <p:nvPr/>
        </p:nvSpPr>
        <p:spPr>
          <a:xfrm>
            <a:off x="4594925" y="7624"/>
            <a:ext cx="4572000" cy="650466"/>
          </a:xfrm>
          <a:prstGeom prst="rect">
            <a:avLst/>
          </a:prstGeom>
          <a:solidFill>
            <a:srgbClr val="DC1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2) Description des attendus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5" name="Google Shape;135;p26">
            <a:extLst>
              <a:ext uri="{FF2B5EF4-FFF2-40B4-BE49-F238E27FC236}">
                <a16:creationId xmlns:a16="http://schemas.microsoft.com/office/drawing/2014/main" id="{6D71AAFC-F63A-452B-AAEE-2E43569913F4}"/>
              </a:ext>
            </a:extLst>
          </p:cNvPr>
          <p:cNvSpPr txBox="1"/>
          <p:nvPr/>
        </p:nvSpPr>
        <p:spPr>
          <a:xfrm>
            <a:off x="937541" y="119025"/>
            <a:ext cx="3435769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</a:t>
            </a:r>
            <a:r>
              <a:rPr lang="fr-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 rôle de développeur Front-End</a:t>
            </a:r>
            <a:endParaRPr b="1" dirty="0">
              <a:solidFill>
                <a:srgbClr val="DC1D2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D868ED-ED6E-438C-8E2D-E4A77BF8FBAE}"/>
              </a:ext>
            </a:extLst>
          </p:cNvPr>
          <p:cNvSpPr/>
          <p:nvPr/>
        </p:nvSpPr>
        <p:spPr>
          <a:xfrm>
            <a:off x="7625" y="1043075"/>
            <a:ext cx="9128749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Organisation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: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algn="just"/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Savoir se structurer, documenter son code, et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gérer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ses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temps de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développement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.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D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oit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être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dans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l’action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: identifier et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comprendre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les causes d’un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problème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(debugger), prendre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une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feuille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blanche et poser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sa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stratégie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pour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construire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une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algorithmie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(boucle if else,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requête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AJAX)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228600" algn="just"/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Avoir une vision de la partie back : API présentes et administration du site.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Avoir des connaissances sur le protocole d’échange de données ainsi que sur les requêtes HTTP</a:t>
            </a:r>
          </a:p>
          <a:p>
            <a:pPr algn="just"/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algn="just"/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Etre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en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veille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technologique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: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algn="just"/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fr-FR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ECMAScript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2015 (classe, constructeur, héritage)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Fonction auto-exécutées, fonctions fléchées</a:t>
            </a:r>
            <a:endParaRPr lang="fr-FR" sz="1600" kern="150" dirty="0">
              <a:effectLst/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228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/>
        </p:nvSpPr>
        <p:spPr>
          <a:xfrm>
            <a:off x="15275" y="210450"/>
            <a:ext cx="9144000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Le rôle </a:t>
            </a:r>
            <a:r>
              <a:rPr lang="fr-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développeur front-end</a:t>
            </a:r>
            <a:endParaRPr b="1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" name="Google Shape;134;p26">
            <a:extLst>
              <a:ext uri="{FF2B5EF4-FFF2-40B4-BE49-F238E27FC236}">
                <a16:creationId xmlns:a16="http://schemas.microsoft.com/office/drawing/2014/main" id="{86B24670-DF9E-4A5F-987F-6F2460F9F1B9}"/>
              </a:ext>
            </a:extLst>
          </p:cNvPr>
          <p:cNvSpPr/>
          <p:nvPr/>
        </p:nvSpPr>
        <p:spPr>
          <a:xfrm>
            <a:off x="7625" y="7625"/>
            <a:ext cx="9144000" cy="650466"/>
          </a:xfrm>
          <a:prstGeom prst="rect">
            <a:avLst/>
          </a:prstGeom>
          <a:solidFill>
            <a:srgbClr val="004B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Google Shape;133;p26">
            <a:extLst>
              <a:ext uri="{FF2B5EF4-FFF2-40B4-BE49-F238E27FC236}">
                <a16:creationId xmlns:a16="http://schemas.microsoft.com/office/drawing/2014/main" id="{D07C399C-6629-4474-B1E0-8819443029F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5" y="7626"/>
            <a:ext cx="708301" cy="65046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49309EE-7D40-4616-822B-1823F704BEFC}"/>
              </a:ext>
            </a:extLst>
          </p:cNvPr>
          <p:cNvSpPr/>
          <p:nvPr/>
        </p:nvSpPr>
        <p:spPr>
          <a:xfrm>
            <a:off x="4594925" y="7624"/>
            <a:ext cx="4572000" cy="650466"/>
          </a:xfrm>
          <a:prstGeom prst="rect">
            <a:avLst/>
          </a:prstGeom>
          <a:solidFill>
            <a:srgbClr val="DC1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3)  Carte de location de vélos, un projet front-end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1" name="Google Shape;135;p26">
            <a:extLst>
              <a:ext uri="{FF2B5EF4-FFF2-40B4-BE49-F238E27FC236}">
                <a16:creationId xmlns:a16="http://schemas.microsoft.com/office/drawing/2014/main" id="{1BD204D1-3419-4565-AAEA-8F5EC924AC17}"/>
              </a:ext>
            </a:extLst>
          </p:cNvPr>
          <p:cNvSpPr txBox="1"/>
          <p:nvPr/>
        </p:nvSpPr>
        <p:spPr>
          <a:xfrm>
            <a:off x="937541" y="119025"/>
            <a:ext cx="3435769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</a:t>
            </a:r>
            <a:r>
              <a:rPr lang="fr-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 rôle de développeur Front-End</a:t>
            </a:r>
            <a:endParaRPr b="1" dirty="0">
              <a:solidFill>
                <a:srgbClr val="DC1D2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074" name="Picture 2" descr="Résultat de recherche d'images pour &quot;THE WORLD'S LARGEST WEB DEVELOPER SITE&quot;">
            <a:extLst>
              <a:ext uri="{FF2B5EF4-FFF2-40B4-BE49-F238E27FC236}">
                <a16:creationId xmlns:a16="http://schemas.microsoft.com/office/drawing/2014/main" id="{4929FEE3-5636-4E22-9200-870B91312B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512" y="3026352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2E44503-D7DE-4ED4-BB23-97C36E64120C}"/>
              </a:ext>
            </a:extLst>
          </p:cNvPr>
          <p:cNvSpPr/>
          <p:nvPr/>
        </p:nvSpPr>
        <p:spPr>
          <a:xfrm>
            <a:off x="252920" y="1246237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Des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objectifs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globaux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: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Création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d’objets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Utilisation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de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données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de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formulaire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Faire des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requêtes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HTTP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en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JS</a:t>
            </a:r>
            <a:endParaRPr lang="fr-FR" sz="1600" kern="150" dirty="0">
              <a:effectLst/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6910A1-E277-4957-8162-BB89ACE60F8F}"/>
              </a:ext>
            </a:extLst>
          </p:cNvPr>
          <p:cNvSpPr/>
          <p:nvPr/>
        </p:nvSpPr>
        <p:spPr>
          <a:xfrm>
            <a:off x="6714309" y="1286983"/>
            <a:ext cx="231211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Des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contraintes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: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Aucune utilisation de plugin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Utilisation d’une API de cartographie et l’API de JC DECAUX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Utiliser la Programmation Orientée Objet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fr-FR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Slider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fonctionnel</a:t>
            </a:r>
            <a:endParaRPr lang="fr-FR" sz="1600" kern="150" dirty="0">
              <a:effectLst/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322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/>
        </p:nvSpPr>
        <p:spPr>
          <a:xfrm>
            <a:off x="15275" y="210450"/>
            <a:ext cx="9144000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Le rôle </a:t>
            </a:r>
            <a:r>
              <a:rPr lang="fr-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développeur front-end</a:t>
            </a:r>
            <a:endParaRPr b="1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" name="Google Shape;135;p26">
            <a:extLst>
              <a:ext uri="{FF2B5EF4-FFF2-40B4-BE49-F238E27FC236}">
                <a16:creationId xmlns:a16="http://schemas.microsoft.com/office/drawing/2014/main" id="{1BD204D1-3419-4565-AAEA-8F5EC924AC17}"/>
              </a:ext>
            </a:extLst>
          </p:cNvPr>
          <p:cNvSpPr txBox="1"/>
          <p:nvPr/>
        </p:nvSpPr>
        <p:spPr>
          <a:xfrm>
            <a:off x="937541" y="119025"/>
            <a:ext cx="3435769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</a:t>
            </a:r>
            <a:r>
              <a:rPr lang="fr-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 rôle de développeur Front-End</a:t>
            </a:r>
            <a:endParaRPr b="1" dirty="0">
              <a:solidFill>
                <a:srgbClr val="DC1D2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" name="Google Shape;134;p26">
            <a:extLst>
              <a:ext uri="{FF2B5EF4-FFF2-40B4-BE49-F238E27FC236}">
                <a16:creationId xmlns:a16="http://schemas.microsoft.com/office/drawing/2014/main" id="{1DB1E2ED-595A-4D1D-9ADE-66E9C222E6A8}"/>
              </a:ext>
            </a:extLst>
          </p:cNvPr>
          <p:cNvSpPr/>
          <p:nvPr/>
        </p:nvSpPr>
        <p:spPr>
          <a:xfrm>
            <a:off x="7625" y="7625"/>
            <a:ext cx="9144000" cy="650466"/>
          </a:xfrm>
          <a:prstGeom prst="rect">
            <a:avLst/>
          </a:prstGeom>
          <a:solidFill>
            <a:srgbClr val="004B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CA172E-D735-47C9-AA04-F6A7F8536254}"/>
              </a:ext>
            </a:extLst>
          </p:cNvPr>
          <p:cNvSpPr/>
          <p:nvPr/>
        </p:nvSpPr>
        <p:spPr>
          <a:xfrm>
            <a:off x="4594925" y="7624"/>
            <a:ext cx="4572000" cy="650466"/>
          </a:xfrm>
          <a:prstGeom prst="rect">
            <a:avLst/>
          </a:prstGeom>
          <a:solidFill>
            <a:srgbClr val="DC1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3) Carte de location de vélos, un projet front-end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3" name="Google Shape;135;p26">
            <a:extLst>
              <a:ext uri="{FF2B5EF4-FFF2-40B4-BE49-F238E27FC236}">
                <a16:creationId xmlns:a16="http://schemas.microsoft.com/office/drawing/2014/main" id="{CA272AB1-8C84-4AA9-AEC8-76EAE3B4D88C}"/>
              </a:ext>
            </a:extLst>
          </p:cNvPr>
          <p:cNvSpPr txBox="1"/>
          <p:nvPr/>
        </p:nvSpPr>
        <p:spPr>
          <a:xfrm>
            <a:off x="242455" y="119025"/>
            <a:ext cx="4130855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</a:t>
            </a:r>
            <a:r>
              <a:rPr lang="fr-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 rôle de développeur front-end</a:t>
            </a:r>
            <a:endParaRPr b="1" dirty="0">
              <a:solidFill>
                <a:srgbClr val="DC1D2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4" name="Google Shape;184;p31" descr="Ordinateur Chromebook ouvert">
            <a:extLst>
              <a:ext uri="{FF2B5EF4-FFF2-40B4-BE49-F238E27FC236}">
                <a16:creationId xmlns:a16="http://schemas.microsoft.com/office/drawing/2014/main" id="{0D99834A-E459-4C43-9787-E321A2B4476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5582" y="1670903"/>
            <a:ext cx="4849277" cy="2656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85;p31" descr="Représentation d'un ensemble d'applications de bureau">
            <a:extLst>
              <a:ext uri="{FF2B5EF4-FFF2-40B4-BE49-F238E27FC236}">
                <a16:creationId xmlns:a16="http://schemas.microsoft.com/office/drawing/2014/main" id="{2CE5531B-E0FB-4801-9625-369A24329F3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737447" y="1899036"/>
            <a:ext cx="3597054" cy="1885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87;p31" descr="Représentation d'un ensemble d'applications mobiles">
            <a:extLst>
              <a:ext uri="{FF2B5EF4-FFF2-40B4-BE49-F238E27FC236}">
                <a16:creationId xmlns:a16="http://schemas.microsoft.com/office/drawing/2014/main" id="{56D1271A-5B5B-4FE1-9F57-CE33D8C60939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46819" y="2715813"/>
            <a:ext cx="1333780" cy="21797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CF76CD6-41FB-44CF-BD14-DFF0B62CC4D1}"/>
              </a:ext>
            </a:extLst>
          </p:cNvPr>
          <p:cNvSpPr/>
          <p:nvPr/>
        </p:nvSpPr>
        <p:spPr>
          <a:xfrm>
            <a:off x="0" y="1660846"/>
            <a:ext cx="413558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Une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réalisation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: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Développer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une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page de type “Single page Application” simulant la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réservation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de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vélos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dans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une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ville</a:t>
            </a:r>
            <a:endParaRPr lang="fr-FR" sz="1600" kern="150" dirty="0">
              <a:effectLst/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</p:txBody>
      </p:sp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6EEE11AB-FC98-441B-ACD5-3260EEB6A4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2974" y="2117682"/>
            <a:ext cx="3505999" cy="1688004"/>
          </a:xfrm>
          <a:prstGeom prst="rect">
            <a:avLst/>
          </a:prstGeom>
        </p:spPr>
      </p:pic>
      <p:pic>
        <p:nvPicPr>
          <p:cNvPr id="16" name="Google Shape;186;p31" descr="Smartphone noir orienté en mode portrait">
            <a:extLst>
              <a:ext uri="{FF2B5EF4-FFF2-40B4-BE49-F238E27FC236}">
                <a16:creationId xmlns:a16="http://schemas.microsoft.com/office/drawing/2014/main" id="{4CC11CD7-9B94-4FDE-89F1-BE1EE0F3CD03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86046" y="2525333"/>
            <a:ext cx="1455326" cy="2656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 7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ED77EFDD-61FB-4E51-BCB6-746F14597B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87367" y="2790092"/>
            <a:ext cx="1293231" cy="194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164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/>
        </p:nvSpPr>
        <p:spPr>
          <a:xfrm>
            <a:off x="15275" y="210450"/>
            <a:ext cx="9144000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Le rôle </a:t>
            </a:r>
            <a:r>
              <a:rPr lang="fr-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développeur front-end</a:t>
            </a:r>
            <a:endParaRPr b="1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" name="Google Shape;134;p26">
            <a:extLst>
              <a:ext uri="{FF2B5EF4-FFF2-40B4-BE49-F238E27FC236}">
                <a16:creationId xmlns:a16="http://schemas.microsoft.com/office/drawing/2014/main" id="{6D6DDF57-5B70-4730-8957-FC575FAE50EF}"/>
              </a:ext>
            </a:extLst>
          </p:cNvPr>
          <p:cNvSpPr/>
          <p:nvPr/>
        </p:nvSpPr>
        <p:spPr>
          <a:xfrm>
            <a:off x="7625" y="7625"/>
            <a:ext cx="9144000" cy="650466"/>
          </a:xfrm>
          <a:prstGeom prst="rect">
            <a:avLst/>
          </a:prstGeom>
          <a:solidFill>
            <a:srgbClr val="004B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35;p26">
            <a:extLst>
              <a:ext uri="{FF2B5EF4-FFF2-40B4-BE49-F238E27FC236}">
                <a16:creationId xmlns:a16="http://schemas.microsoft.com/office/drawing/2014/main" id="{3502ED98-4AA6-495B-8D78-FD8FC8FC5EEE}"/>
              </a:ext>
            </a:extLst>
          </p:cNvPr>
          <p:cNvSpPr txBox="1"/>
          <p:nvPr/>
        </p:nvSpPr>
        <p:spPr>
          <a:xfrm>
            <a:off x="505682" y="119025"/>
            <a:ext cx="4130855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II] </a:t>
            </a:r>
            <a:r>
              <a:rPr lang="fr-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Difficultés rencontrées et leurs résolutions</a:t>
            </a:r>
            <a:endParaRPr b="1" dirty="0">
              <a:solidFill>
                <a:srgbClr val="DC1D2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6" name="Google Shape;133;p26">
            <a:extLst>
              <a:ext uri="{FF2B5EF4-FFF2-40B4-BE49-F238E27FC236}">
                <a16:creationId xmlns:a16="http://schemas.microsoft.com/office/drawing/2014/main" id="{E8678822-2550-4DF6-8B3A-2D75FAD41BF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5" y="7626"/>
            <a:ext cx="708301" cy="650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 2" descr="Une image contenant homme, personne, téléphone, téléphone mobile&#10;&#10;Description générée automatiquement">
            <a:extLst>
              <a:ext uri="{FF2B5EF4-FFF2-40B4-BE49-F238E27FC236}">
                <a16:creationId xmlns:a16="http://schemas.microsoft.com/office/drawing/2014/main" id="{FB669059-47D3-40A2-B561-CFA66DC01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5501" y="782775"/>
            <a:ext cx="2386124" cy="119306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C50A7CC-43F3-4B98-9875-0D1AF1EAE6D2}"/>
              </a:ext>
            </a:extLst>
          </p:cNvPr>
          <p:cNvSpPr/>
          <p:nvPr/>
        </p:nvSpPr>
        <p:spPr>
          <a:xfrm>
            <a:off x="-1" y="1379306"/>
            <a:ext cx="668996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La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Programmation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Orientée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Objet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(POO) :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Quelle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est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son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utilité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?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Objets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avec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données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structurées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Maintenance du code et sa modularité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Travail à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plusieurs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Qu’est-ce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qu’un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constructeur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?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Fonction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définissant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un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objet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,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ses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propriétés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et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ses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méthodes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This (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réference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à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l’objet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en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cours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de construction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ou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l’objet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lui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même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)</a:t>
            </a:r>
            <a:endParaRPr lang="fr-FR" sz="1600" kern="150" dirty="0">
              <a:effectLst/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1085B5-996E-47F3-AFBF-E073AA0432EB}"/>
              </a:ext>
            </a:extLst>
          </p:cNvPr>
          <p:cNvSpPr/>
          <p:nvPr/>
        </p:nvSpPr>
        <p:spPr>
          <a:xfrm>
            <a:off x="4594925" y="7624"/>
            <a:ext cx="4572000" cy="650466"/>
          </a:xfrm>
          <a:prstGeom prst="rect">
            <a:avLst/>
          </a:prstGeom>
          <a:solidFill>
            <a:srgbClr val="DC1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1) La POO</a:t>
            </a:r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534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/>
        </p:nvSpPr>
        <p:spPr>
          <a:xfrm>
            <a:off x="15275" y="210450"/>
            <a:ext cx="9144000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Le rôle </a:t>
            </a:r>
            <a:r>
              <a:rPr lang="fr-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développeur front-end</a:t>
            </a:r>
            <a:endParaRPr b="1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" name="Google Shape;134;p26">
            <a:extLst>
              <a:ext uri="{FF2B5EF4-FFF2-40B4-BE49-F238E27FC236}">
                <a16:creationId xmlns:a16="http://schemas.microsoft.com/office/drawing/2014/main" id="{6D6DDF57-5B70-4730-8957-FC575FAE50EF}"/>
              </a:ext>
            </a:extLst>
          </p:cNvPr>
          <p:cNvSpPr/>
          <p:nvPr/>
        </p:nvSpPr>
        <p:spPr>
          <a:xfrm>
            <a:off x="7625" y="7625"/>
            <a:ext cx="9144000" cy="650466"/>
          </a:xfrm>
          <a:prstGeom prst="rect">
            <a:avLst/>
          </a:prstGeom>
          <a:solidFill>
            <a:srgbClr val="004B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35;p26">
            <a:extLst>
              <a:ext uri="{FF2B5EF4-FFF2-40B4-BE49-F238E27FC236}">
                <a16:creationId xmlns:a16="http://schemas.microsoft.com/office/drawing/2014/main" id="{3502ED98-4AA6-495B-8D78-FD8FC8FC5EEE}"/>
              </a:ext>
            </a:extLst>
          </p:cNvPr>
          <p:cNvSpPr txBox="1"/>
          <p:nvPr/>
        </p:nvSpPr>
        <p:spPr>
          <a:xfrm>
            <a:off x="505682" y="119025"/>
            <a:ext cx="4130855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II] </a:t>
            </a:r>
            <a:r>
              <a:rPr lang="fr-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Difficultés rencontrées et leurs résolutions</a:t>
            </a:r>
            <a:endParaRPr b="1" dirty="0">
              <a:solidFill>
                <a:srgbClr val="DC1D2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6" name="Google Shape;133;p26">
            <a:extLst>
              <a:ext uri="{FF2B5EF4-FFF2-40B4-BE49-F238E27FC236}">
                <a16:creationId xmlns:a16="http://schemas.microsoft.com/office/drawing/2014/main" id="{E8678822-2550-4DF6-8B3A-2D75FAD41BF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5" y="7626"/>
            <a:ext cx="708301" cy="650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Résultat de recherche d'images pour &quot;ajax js&quot;">
            <a:extLst>
              <a:ext uri="{FF2B5EF4-FFF2-40B4-BE49-F238E27FC236}">
                <a16:creationId xmlns:a16="http://schemas.microsoft.com/office/drawing/2014/main" id="{458333F4-35D1-4C06-95F8-CF466D502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2314" y="4378035"/>
            <a:ext cx="1351686" cy="675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ésultat de recherche d'images pour &quot;ajax js&quot;">
            <a:extLst>
              <a:ext uri="{FF2B5EF4-FFF2-40B4-BE49-F238E27FC236}">
                <a16:creationId xmlns:a16="http://schemas.microsoft.com/office/drawing/2014/main" id="{950167C4-F04C-4111-A4A9-C27817FBE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091" y="1245159"/>
            <a:ext cx="3626871" cy="1935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86E52F7-6674-4DBC-9E4B-9B6606B3749A}"/>
              </a:ext>
            </a:extLst>
          </p:cNvPr>
          <p:cNvSpPr/>
          <p:nvPr/>
        </p:nvSpPr>
        <p:spPr>
          <a:xfrm>
            <a:off x="85550" y="749516"/>
            <a:ext cx="5361773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Les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appels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AJAX :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Sauvegarde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automatique</a:t>
            </a:r>
            <a:endParaRPr lang="en-US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fr-FR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Vériﬁcation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de disponibilité d’un pseudo lors d’une inscription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US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pPr marL="342900" lvl="2" indent="-342900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Messagerie instantanée, mise à jour bourse, météo…</a:t>
            </a:r>
          </a:p>
          <a:p>
            <a:pPr marL="342900" lvl="2" indent="-342900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Recherche et </a:t>
            </a:r>
            <a:r>
              <a:rPr lang="fr-FR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afﬁchage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des </a:t>
            </a:r>
            <a:r>
              <a:rPr lang="fr-FR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notiﬁcations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 en temps réel sur les réseaux sociaux</a:t>
            </a:r>
          </a:p>
          <a:p>
            <a:pPr marL="342900" lvl="2" indent="-342900">
              <a:buFont typeface="Symbol" panose="05050102010706020507" pitchFamily="18" charset="2"/>
              <a:buChar char=""/>
            </a:pP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pPr marL="342900" lvl="2" indent="-342900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Récupération de données provenant de sources externes</a:t>
            </a:r>
          </a:p>
          <a:p>
            <a:pPr marL="342900" lvl="2" indent="-342900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Nature asynchrone</a:t>
            </a:r>
          </a:p>
          <a:p>
            <a:pPr lvl="2"/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B0502040204020203" pitchFamily="18" charset="0"/>
            </a:endParaRPr>
          </a:p>
          <a:p>
            <a:pPr marL="342900" lvl="2" indent="-342900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Utilisation de l’objet </a:t>
            </a:r>
            <a:r>
              <a:rPr lang="fr-FR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XMLHttpRequest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 pour communiquer avec des serveurs</a:t>
            </a:r>
          </a:p>
          <a:p>
            <a:pPr marL="342900" lvl="2" indent="-342900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Appeler les méthodes open() et </a:t>
            </a:r>
            <a:r>
              <a:rPr lang="fr-FR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send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B0502040204020203" pitchFamily="18" charset="0"/>
              </a:rPr>
              <a:t>()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FF933D-0933-45DA-AFD6-CDC3763D2C05}"/>
              </a:ext>
            </a:extLst>
          </p:cNvPr>
          <p:cNvSpPr/>
          <p:nvPr/>
        </p:nvSpPr>
        <p:spPr>
          <a:xfrm>
            <a:off x="4594925" y="7624"/>
            <a:ext cx="4572000" cy="650466"/>
          </a:xfrm>
          <a:prstGeom prst="rect">
            <a:avLst/>
          </a:prstGeom>
          <a:solidFill>
            <a:srgbClr val="DC1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2) Les appels AJAX</a:t>
            </a:r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2767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/>
        </p:nvSpPr>
        <p:spPr>
          <a:xfrm>
            <a:off x="15275" y="210450"/>
            <a:ext cx="9144000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Le rôle </a:t>
            </a:r>
            <a:r>
              <a:rPr lang="fr-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développeur front-end</a:t>
            </a:r>
            <a:endParaRPr b="1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" name="Google Shape;134;p26">
            <a:extLst>
              <a:ext uri="{FF2B5EF4-FFF2-40B4-BE49-F238E27FC236}">
                <a16:creationId xmlns:a16="http://schemas.microsoft.com/office/drawing/2014/main" id="{6D6DDF57-5B70-4730-8957-FC575FAE50EF}"/>
              </a:ext>
            </a:extLst>
          </p:cNvPr>
          <p:cNvSpPr/>
          <p:nvPr/>
        </p:nvSpPr>
        <p:spPr>
          <a:xfrm>
            <a:off x="7625" y="7625"/>
            <a:ext cx="9144000" cy="650466"/>
          </a:xfrm>
          <a:prstGeom prst="rect">
            <a:avLst/>
          </a:prstGeom>
          <a:solidFill>
            <a:srgbClr val="004B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35;p26">
            <a:extLst>
              <a:ext uri="{FF2B5EF4-FFF2-40B4-BE49-F238E27FC236}">
                <a16:creationId xmlns:a16="http://schemas.microsoft.com/office/drawing/2014/main" id="{3502ED98-4AA6-495B-8D78-FD8FC8FC5EEE}"/>
              </a:ext>
            </a:extLst>
          </p:cNvPr>
          <p:cNvSpPr txBox="1"/>
          <p:nvPr/>
        </p:nvSpPr>
        <p:spPr>
          <a:xfrm>
            <a:off x="505682" y="119025"/>
            <a:ext cx="4130855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II] </a:t>
            </a:r>
            <a:r>
              <a:rPr lang="fr-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Difficultés rencontrées et leurs résolutions</a:t>
            </a:r>
            <a:endParaRPr b="1" dirty="0">
              <a:solidFill>
                <a:srgbClr val="DC1D2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6" name="Google Shape;133;p26">
            <a:extLst>
              <a:ext uri="{FF2B5EF4-FFF2-40B4-BE49-F238E27FC236}">
                <a16:creationId xmlns:a16="http://schemas.microsoft.com/office/drawing/2014/main" id="{E8678822-2550-4DF6-8B3A-2D75FAD41BF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5" y="7626"/>
            <a:ext cx="708301" cy="650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Résultat de recherche d'images pour &quot;ajax js&quot;">
            <a:extLst>
              <a:ext uri="{FF2B5EF4-FFF2-40B4-BE49-F238E27FC236}">
                <a16:creationId xmlns:a16="http://schemas.microsoft.com/office/drawing/2014/main" id="{458333F4-35D1-4C06-95F8-CF466D502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2314" y="4378035"/>
            <a:ext cx="1351686" cy="675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86E52F7-6674-4DBC-9E4B-9B6606B3749A}"/>
              </a:ext>
            </a:extLst>
          </p:cNvPr>
          <p:cNvSpPr/>
          <p:nvPr/>
        </p:nvSpPr>
        <p:spPr>
          <a:xfrm>
            <a:off x="85550" y="749516"/>
            <a:ext cx="905845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/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457200"/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localStorage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() et </a:t>
            </a:r>
            <a:r>
              <a:rPr lang="en-US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sessionStorage</a:t>
            </a:r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() :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r>
              <a:rPr lang="en-US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 </a:t>
            </a: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2" indent="-342900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Enregistrer des adresses favorites dans un logiciel de cartographie</a:t>
            </a:r>
          </a:p>
          <a:p>
            <a:pPr marL="342900" lvl="2" indent="-342900">
              <a:buFont typeface="Symbol" panose="05050102010706020507" pitchFamily="18" charset="2"/>
              <a:buChar char="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Enregistrer des données récurrentes pour un prochain lancement plus rapide du site</a:t>
            </a:r>
          </a:p>
          <a:p>
            <a:pPr marL="342900" lvl="2" indent="-342900">
              <a:buFont typeface="Symbol" panose="05050102010706020507" pitchFamily="18" charset="2"/>
              <a:buChar char=""/>
            </a:pP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2" indent="-342900">
              <a:buFont typeface="Symbol" panose="05050102010706020507" pitchFamily="18" charset="2"/>
              <a:buChar char=""/>
            </a:pPr>
            <a:r>
              <a:rPr lang="fr-FR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localStorage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stocke des données de manière durable </a:t>
            </a:r>
          </a:p>
          <a:p>
            <a:pPr marL="342900" lvl="2" indent="-342900">
              <a:buFont typeface="Symbol" panose="05050102010706020507" pitchFamily="18" charset="2"/>
              <a:buChar char=""/>
            </a:pPr>
            <a:r>
              <a:rPr lang="fr-FR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sessionStorage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est équivalente 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  <a:sym typeface="Wingdings" panose="05000000000000000000" pitchFamily="2" charset="2"/>
              </a:rPr>
              <a:t>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« la durée de vie » des données est limitée à la session courante.</a:t>
            </a:r>
          </a:p>
          <a:p>
            <a:pPr marL="342900" lvl="2" indent="-342900">
              <a:buFont typeface="Symbol" panose="05050102010706020507" pitchFamily="18" charset="2"/>
              <a:buChar char=""/>
            </a:pP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lvl="2" indent="-342900">
              <a:buFont typeface="Symbol" panose="05050102010706020507" pitchFamily="18" charset="2"/>
              <a:buChar char=""/>
            </a:pPr>
            <a:r>
              <a:rPr lang="fr-FR" sz="1600" b="1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Stocker dans le navigateur des données, sous la forme d’un couple clé : valeur</a:t>
            </a:r>
          </a:p>
          <a:p>
            <a:pPr marL="342900" lvl="2" indent="-342900">
              <a:buFont typeface="Symbol" panose="05050102010706020507" pitchFamily="18" charset="2"/>
              <a:buChar char=""/>
            </a:pP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B57F8C-9C56-4B81-BBB6-F97E188B5F64}"/>
              </a:ext>
            </a:extLst>
          </p:cNvPr>
          <p:cNvSpPr/>
          <p:nvPr/>
        </p:nvSpPr>
        <p:spPr>
          <a:xfrm>
            <a:off x="4594925" y="7624"/>
            <a:ext cx="4572000" cy="650466"/>
          </a:xfrm>
          <a:prstGeom prst="rect">
            <a:avLst/>
          </a:prstGeom>
          <a:solidFill>
            <a:srgbClr val="DC1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3) </a:t>
            </a:r>
            <a:r>
              <a:rPr lang="fr-FR" b="1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localStorage</a:t>
            </a:r>
            <a:r>
              <a:rPr lang="fr-FR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() / </a:t>
            </a:r>
            <a:r>
              <a:rPr lang="fr-FR" b="1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sessionStorage</a:t>
            </a:r>
            <a:r>
              <a:rPr lang="fr-FR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()</a:t>
            </a:r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639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/>
        </p:nvSpPr>
        <p:spPr>
          <a:xfrm>
            <a:off x="15275" y="210450"/>
            <a:ext cx="9144000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I] Le rôle </a:t>
            </a:r>
            <a:r>
              <a:rPr lang="fr-FR" sz="11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développeur front-end</a:t>
            </a:r>
            <a:endParaRPr b="1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" name="Google Shape;134;p26">
            <a:extLst>
              <a:ext uri="{FF2B5EF4-FFF2-40B4-BE49-F238E27FC236}">
                <a16:creationId xmlns:a16="http://schemas.microsoft.com/office/drawing/2014/main" id="{6D6DDF57-5B70-4730-8957-FC575FAE50EF}"/>
              </a:ext>
            </a:extLst>
          </p:cNvPr>
          <p:cNvSpPr/>
          <p:nvPr/>
        </p:nvSpPr>
        <p:spPr>
          <a:xfrm>
            <a:off x="7625" y="7625"/>
            <a:ext cx="9144000" cy="650466"/>
          </a:xfrm>
          <a:prstGeom prst="rect">
            <a:avLst/>
          </a:prstGeom>
          <a:solidFill>
            <a:srgbClr val="004B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35;p26">
            <a:extLst>
              <a:ext uri="{FF2B5EF4-FFF2-40B4-BE49-F238E27FC236}">
                <a16:creationId xmlns:a16="http://schemas.microsoft.com/office/drawing/2014/main" id="{3502ED98-4AA6-495B-8D78-FD8FC8FC5EEE}"/>
              </a:ext>
            </a:extLst>
          </p:cNvPr>
          <p:cNvSpPr txBox="1"/>
          <p:nvPr/>
        </p:nvSpPr>
        <p:spPr>
          <a:xfrm>
            <a:off x="505682" y="119025"/>
            <a:ext cx="4130855" cy="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II] </a:t>
            </a:r>
            <a:r>
              <a:rPr lang="fr-FR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Difficultés rencontrées et leurs résolutions</a:t>
            </a:r>
            <a:endParaRPr b="1" dirty="0">
              <a:solidFill>
                <a:srgbClr val="DC1D2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6" name="Google Shape;133;p26">
            <a:extLst>
              <a:ext uri="{FF2B5EF4-FFF2-40B4-BE49-F238E27FC236}">
                <a16:creationId xmlns:a16="http://schemas.microsoft.com/office/drawing/2014/main" id="{E8678822-2550-4DF6-8B3A-2D75FAD41BF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5" y="7626"/>
            <a:ext cx="708301" cy="65046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52865850-CCC0-42B4-A3A2-2F0A82A98358}"/>
              </a:ext>
            </a:extLst>
          </p:cNvPr>
          <p:cNvSpPr txBox="1"/>
          <p:nvPr/>
        </p:nvSpPr>
        <p:spPr>
          <a:xfrm>
            <a:off x="770347" y="922913"/>
            <a:ext cx="701590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Ressources mobilisées pour résoudre les difficultés  :</a:t>
            </a:r>
          </a:p>
          <a:p>
            <a:endParaRPr lang="fr-FR" sz="1600" b="1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r>
              <a:rPr lang="fr-FR" sz="1600" u="sng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Ressources internet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developer.mozilla.org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Stackoverflow.com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alsacreations.com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Grafikart.fr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https://www.w3schools.com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Documentation des API (JC DECAUX)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udemy.com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kern="150" dirty="0">
              <a:latin typeface="Liberation Serif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r>
              <a:rPr lang="fr-FR" sz="1600" u="sng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Ouvrages :</a:t>
            </a:r>
          </a:p>
          <a:p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« Tout javascript » (</a:t>
            </a:r>
            <a:r>
              <a:rPr lang="fr-FR" sz="1600" kern="150" dirty="0" err="1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O.Hondermarck</a:t>
            </a:r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, 2019)</a:t>
            </a:r>
          </a:p>
          <a:p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« Javascript pour les kids » ( Nick Morgan, 2016)</a:t>
            </a:r>
          </a:p>
          <a:p>
            <a:r>
              <a:rPr lang="fr-FR" sz="1600" kern="150" dirty="0">
                <a:latin typeface="Liberation Serif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« Clean Code » (R. Martin, 2009)</a:t>
            </a:r>
          </a:p>
        </p:txBody>
      </p:sp>
      <p:pic>
        <p:nvPicPr>
          <p:cNvPr id="1028" name="Picture 4" descr="Couverture">
            <a:extLst>
              <a:ext uri="{FF2B5EF4-FFF2-40B4-BE49-F238E27FC236}">
                <a16:creationId xmlns:a16="http://schemas.microsoft.com/office/drawing/2014/main" id="{C8F3EBB9-93CF-411D-BB0E-B5BDCFC04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8554" y="1144732"/>
            <a:ext cx="5238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uverture">
            <a:extLst>
              <a:ext uri="{FF2B5EF4-FFF2-40B4-BE49-F238E27FC236}">
                <a16:creationId xmlns:a16="http://schemas.microsoft.com/office/drawing/2014/main" id="{9F63F082-B818-48AA-A1A8-9B12FDF18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409" y="2419350"/>
            <a:ext cx="5334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ésultat de recherche d'images pour &quot;clean code&quot;">
            <a:extLst>
              <a:ext uri="{FF2B5EF4-FFF2-40B4-BE49-F238E27FC236}">
                <a16:creationId xmlns:a16="http://schemas.microsoft.com/office/drawing/2014/main" id="{07BFDE3F-0748-44EE-B21C-83CBA7C669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409" y="3832513"/>
            <a:ext cx="59055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446</Words>
  <Application>Microsoft Office PowerPoint</Application>
  <PresentationFormat>Affichage à l'écran (16:9)</PresentationFormat>
  <Paragraphs>189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11</vt:i4>
      </vt:variant>
    </vt:vector>
  </HeadingPairs>
  <TitlesOfParts>
    <vt:vector size="21" baseType="lpstr">
      <vt:lpstr>Raleway</vt:lpstr>
      <vt:lpstr>Arial</vt:lpstr>
      <vt:lpstr>Courier New</vt:lpstr>
      <vt:lpstr>Lato</vt:lpstr>
      <vt:lpstr>Source Code Pro</vt:lpstr>
      <vt:lpstr>Liberation Serif</vt:lpstr>
      <vt:lpstr>Symbol</vt:lpstr>
      <vt:lpstr>Oswald</vt:lpstr>
      <vt:lpstr>Modern Writer</vt:lpstr>
      <vt:lpstr>Swiss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Vincent CHAMPAGNAT  -  Soutenance Projet 3 : Créer une carte interactive de location de vélos</dc:title>
  <dc:creator>vincent</dc:creator>
  <cp:lastModifiedBy>Vincent Champagnat</cp:lastModifiedBy>
  <cp:revision>66</cp:revision>
  <dcterms:modified xsi:type="dcterms:W3CDTF">2019-10-26T12:34:55Z</dcterms:modified>
</cp:coreProperties>
</file>